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33"/>
  </p:notesMasterIdLst>
  <p:sldIdLst>
    <p:sldId id="258" r:id="rId6"/>
    <p:sldId id="449" r:id="rId7"/>
    <p:sldId id="446" r:id="rId8"/>
    <p:sldId id="452" r:id="rId9"/>
    <p:sldId id="447" r:id="rId10"/>
    <p:sldId id="450" r:id="rId11"/>
    <p:sldId id="454" r:id="rId12"/>
    <p:sldId id="453" r:id="rId13"/>
    <p:sldId id="451" r:id="rId14"/>
    <p:sldId id="256" r:id="rId15"/>
    <p:sldId id="268" r:id="rId16"/>
    <p:sldId id="262" r:id="rId17"/>
    <p:sldId id="269" r:id="rId18"/>
    <p:sldId id="264" r:id="rId19"/>
    <p:sldId id="257" r:id="rId20"/>
    <p:sldId id="271" r:id="rId21"/>
    <p:sldId id="270" r:id="rId22"/>
    <p:sldId id="455" r:id="rId23"/>
    <p:sldId id="259" r:id="rId24"/>
    <p:sldId id="274" r:id="rId25"/>
    <p:sldId id="275" r:id="rId26"/>
    <p:sldId id="263" r:id="rId27"/>
    <p:sldId id="265" r:id="rId28"/>
    <p:sldId id="266" r:id="rId29"/>
    <p:sldId id="456" r:id="rId30"/>
    <p:sldId id="267" r:id="rId31"/>
    <p:sldId id="261" r:id="rId3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AF5DE-0654-4F03-B6BB-54DF21475BF3}" v="2" dt="2023-09-17T18:08:50.755"/>
    <p1510:client id="{F4462FC5-AE98-44F5-B441-4A4BC34D8E88}" v="4" dt="2023-09-17T14:47:43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8151" autoAdjust="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3382C-B020-4201-A59F-0692CCDC2243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5D04C-0414-46A4-84C8-4A297EB95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8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Speaker notes:</a:t>
            </a:r>
          </a:p>
          <a:p>
            <a:pPr marL="171450" indent="-171450">
              <a:buFontTx/>
              <a:buChar char="-"/>
            </a:pPr>
            <a:r>
              <a:rPr lang="en-GB" dirty="0"/>
              <a:t>Thank people for joining</a:t>
            </a:r>
          </a:p>
          <a:p>
            <a:pPr marL="171450" indent="-171450">
              <a:buFontTx/>
              <a:buChar char="-"/>
            </a:pPr>
            <a:r>
              <a:rPr lang="en-GB" dirty="0"/>
              <a:t>St Nic’s </a:t>
            </a:r>
            <a:r>
              <a:rPr lang="en-GB" b="1" dirty="0"/>
              <a:t>is </a:t>
            </a:r>
            <a:r>
              <a:rPr lang="en-GB" dirty="0"/>
              <a:t>a special place – if you ask people why it’s special they’ll give you lots of answers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we’ve done is pull all of these answers together to define our vision, mission, and values</a:t>
            </a:r>
          </a:p>
          <a:p>
            <a:pPr marL="171450" indent="-171450">
              <a:buFontTx/>
              <a:buChar char="-"/>
            </a:pPr>
            <a:r>
              <a:rPr lang="en-GB" dirty="0"/>
              <a:t>This is good practice for all schools (and organisations) and particularly for us as a church school</a:t>
            </a:r>
          </a:p>
          <a:p>
            <a:pPr marL="171450" indent="-171450">
              <a:buFontTx/>
              <a:buChar char="-"/>
            </a:pPr>
            <a:r>
              <a:rPr lang="en-GB" dirty="0"/>
              <a:t>It’s taken a while because of COVID but that’s given us a chance to hear lots of different views and feedback and reflect on why we’re here and how we make a difference to our community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It’s not new – most of it should be very familiar, just written so that we can remember it easily and apply it to our day to day teaching and learning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Other notes:</a:t>
            </a:r>
          </a:p>
          <a:p>
            <a:pPr marL="171450" indent="-171450">
              <a:buFontTx/>
              <a:buChar char="-"/>
            </a:pPr>
            <a:r>
              <a:rPr lang="en-GB" dirty="0"/>
              <a:t>Not pursuing the “ship” idea as the feedback was that it was too complicated</a:t>
            </a:r>
          </a:p>
          <a:p>
            <a:pPr marL="171450" indent="-171450">
              <a:buFontTx/>
              <a:buChar char="-"/>
            </a:pPr>
            <a:r>
              <a:rPr lang="en-GB" dirty="0"/>
              <a:t>Not pursuing the “Jesus calms the storm” story as it doesn’t fit with our narrative (as this presentation shows)</a:t>
            </a:r>
          </a:p>
          <a:p>
            <a:pPr marL="171450" indent="-171450">
              <a:buFontTx/>
              <a:buChar char="-"/>
            </a:pPr>
            <a:r>
              <a:rPr lang="en-GB" dirty="0"/>
              <a:t>Want something that is straightforward, memorable, and applicable to our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5D04C-0414-46A4-84C8-4A297EB958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5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97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04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0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2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0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24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1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22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39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08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15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66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8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6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40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28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731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76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50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27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1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5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7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720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98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DFCD740-DDD4-4BD4-91B0-731AC741C8A6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BE1409C-FA86-472E-A11B-9E363F3FDD6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887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883F11E-ECB3-4046-A121-A45C6FF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D89A00-36F4-4149-A4A5-8F2A2FD5A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2" y="1370517"/>
            <a:ext cx="5708356" cy="4421939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 to Year 6!</a:t>
            </a:r>
            <a:br>
              <a:rPr lang="en-GB" dirty="0"/>
            </a:br>
            <a:br>
              <a:rPr lang="en-GB" dirty="0"/>
            </a:br>
            <a:r>
              <a:rPr lang="en-GB" dirty="0"/>
              <a:t>Please feel free to look through this term’s knowledge mat while wait for everyone to arrive.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Mrs </a:t>
            </a:r>
            <a:r>
              <a:rPr lang="en-GB" dirty="0" err="1"/>
              <a:t>wilcox</a:t>
            </a:r>
            <a:r>
              <a:rPr lang="en-GB" dirty="0"/>
              <a:t> and Mrs Logan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F77191-9839-40D9-B04E-85DF01BB0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052796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007B11-F4C3-4A9E-AAA8-D52C8C1AD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306" y="457200"/>
            <a:ext cx="3052798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1D0F6C-C993-4E97-A103-9448E35FE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453643"/>
            <a:ext cx="5009388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28B346-1639-4F05-9EBC-808A9DC66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8AF8832-E797-4ECF-A231-9F731C3E1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50259" y="1370517"/>
            <a:ext cx="2781028" cy="437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95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709" y="963264"/>
            <a:ext cx="9648028" cy="2677648"/>
          </a:xfrm>
        </p:spPr>
        <p:txBody>
          <a:bodyPr/>
          <a:lstStyle/>
          <a:p>
            <a:r>
              <a:rPr lang="en-US" sz="8800" dirty="0" err="1"/>
              <a:t>Kilvrough</a:t>
            </a:r>
            <a:r>
              <a:rPr lang="en-US" sz="8800" dirty="0"/>
              <a:t> Manor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9</a:t>
            </a:r>
            <a:r>
              <a:rPr lang="en-US" baseline="30000" dirty="0"/>
              <a:t>th</a:t>
            </a:r>
            <a:r>
              <a:rPr lang="en-US" dirty="0"/>
              <a:t> – 13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81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Team building</a:t>
            </a:r>
          </a:p>
          <a:p>
            <a:r>
              <a:rPr lang="en-GB" sz="3200" dirty="0"/>
              <a:t>Make new friendships</a:t>
            </a:r>
          </a:p>
          <a:p>
            <a:r>
              <a:rPr lang="en-GB" sz="3200" dirty="0"/>
              <a:t>New experiences</a:t>
            </a:r>
          </a:p>
          <a:p>
            <a:r>
              <a:rPr lang="en-GB" sz="3200" dirty="0"/>
              <a:t>Build confidence &amp; overcome fears</a:t>
            </a:r>
          </a:p>
          <a:p>
            <a:r>
              <a:rPr lang="en-GB" sz="3200" dirty="0"/>
              <a:t>Develop growth mindset</a:t>
            </a:r>
          </a:p>
          <a:p>
            <a:r>
              <a:rPr lang="en-GB" sz="3200" dirty="0"/>
              <a:t>Develop problem solving skills</a:t>
            </a:r>
          </a:p>
        </p:txBody>
      </p:sp>
    </p:spTree>
    <p:extLst>
      <p:ext uri="{BB962C8B-B14F-4D97-AF65-F5344CB8AC3E}">
        <p14:creationId xmlns:p14="http://schemas.microsoft.com/office/powerpoint/2010/main" val="174554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E932E86-6204-4718-82CA-B9B42C57A42E}"/>
              </a:ext>
            </a:extLst>
          </p:cNvPr>
          <p:cNvSpPr txBox="1">
            <a:spLocks/>
          </p:cNvSpPr>
          <p:nvPr/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The week…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3BD97E-375F-4FAB-85DD-5F509AB47F78}"/>
              </a:ext>
            </a:extLst>
          </p:cNvPr>
          <p:cNvSpPr txBox="1">
            <a:spLocks/>
          </p:cNvSpPr>
          <p:nvPr/>
        </p:nvSpPr>
        <p:spPr bwMode="gray">
          <a:xfrm>
            <a:off x="1715293" y="3235384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Is split into three parts</a:t>
            </a:r>
          </a:p>
        </p:txBody>
      </p:sp>
    </p:spTree>
    <p:extLst>
      <p:ext uri="{BB962C8B-B14F-4D97-AF65-F5344CB8AC3E}">
        <p14:creationId xmlns:p14="http://schemas.microsoft.com/office/powerpoint/2010/main" val="3867898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Part one: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21593" cy="34163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3200" dirty="0"/>
              <a:t>Monday: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Journey to Wales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The manor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Introductory activities</a:t>
            </a:r>
          </a:p>
        </p:txBody>
      </p:sp>
    </p:spTree>
    <p:extLst>
      <p:ext uri="{BB962C8B-B14F-4D97-AF65-F5344CB8AC3E}">
        <p14:creationId xmlns:p14="http://schemas.microsoft.com/office/powerpoint/2010/main" val="36303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1BB2-37DD-4A11-9947-8190A0C42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23" y="216129"/>
            <a:ext cx="8831816" cy="1372986"/>
          </a:xfrm>
        </p:spPr>
        <p:txBody>
          <a:bodyPr/>
          <a:lstStyle/>
          <a:p>
            <a:r>
              <a:rPr lang="en-GB" dirty="0"/>
              <a:t>Arrival- Where is </a:t>
            </a:r>
            <a:r>
              <a:rPr lang="en-GB" dirty="0" err="1"/>
              <a:t>Kilvrough</a:t>
            </a:r>
            <a:r>
              <a:rPr lang="en-GB" dirty="0"/>
              <a:t> Manor?</a:t>
            </a:r>
          </a:p>
        </p:txBody>
      </p:sp>
      <p:pic>
        <p:nvPicPr>
          <p:cNvPr id="1026" name="Picture 2" descr="Map of Swansea - Wales Airshow">
            <a:extLst>
              <a:ext uri="{FF2B5EF4-FFF2-40B4-BE49-F238E27FC236}">
                <a16:creationId xmlns:a16="http://schemas.microsoft.com/office/drawing/2014/main" id="{94628025-ECCA-4821-A3E0-F1E4E0C6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87" y="1589115"/>
            <a:ext cx="8406930" cy="59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982C0DC7-4BEC-4345-83AD-BD16D14E5EFE}"/>
              </a:ext>
            </a:extLst>
          </p:cNvPr>
          <p:cNvSpPr/>
          <p:nvPr/>
        </p:nvSpPr>
        <p:spPr>
          <a:xfrm rot="10432563">
            <a:off x="3636242" y="4917772"/>
            <a:ext cx="5886601" cy="302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628E8-199A-44F5-9919-370400CE78EC}"/>
              </a:ext>
            </a:extLst>
          </p:cNvPr>
          <p:cNvSpPr txBox="1"/>
          <p:nvPr/>
        </p:nvSpPr>
        <p:spPr>
          <a:xfrm>
            <a:off x="9522156" y="4504888"/>
            <a:ext cx="123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Kilvrough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3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lvrough Manor - The Bay Magazine Swansea">
            <a:extLst>
              <a:ext uri="{FF2B5EF4-FFF2-40B4-BE49-F238E27FC236}">
                <a16:creationId xmlns:a16="http://schemas.microsoft.com/office/drawing/2014/main" id="{BAFFEDE3-3671-4EAA-BDA7-4402F2AB0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1871" y="1248870"/>
            <a:ext cx="7850740" cy="501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EDCA2D-5C46-41E4-A0F2-0E026E8F580B}"/>
              </a:ext>
            </a:extLst>
          </p:cNvPr>
          <p:cNvSpPr/>
          <p:nvPr/>
        </p:nvSpPr>
        <p:spPr>
          <a:xfrm>
            <a:off x="529389" y="371707"/>
            <a:ext cx="1157745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Getting to know the manor,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finding dormitories,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sym typeface="Wingdings" panose="05000000000000000000" pitchFamily="2" charset="2"/>
              </a:rPr>
              <a:t>making beds!</a:t>
            </a:r>
          </a:p>
        </p:txBody>
      </p:sp>
    </p:spTree>
    <p:extLst>
      <p:ext uri="{BB962C8B-B14F-4D97-AF65-F5344CB8AC3E}">
        <p14:creationId xmlns:p14="http://schemas.microsoft.com/office/powerpoint/2010/main" val="28250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59935-64B0-4491-98D6-5179DAFAF1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10" y="1872247"/>
            <a:ext cx="3739315" cy="4985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34202-01ED-42F0-B9DE-BB7CC8213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42688" y="2177964"/>
            <a:ext cx="4737101" cy="3552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3BA8DA-FD2D-4A07-A081-5FC28B8966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92089" y="2036345"/>
            <a:ext cx="5510463" cy="413284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0BBEF5-993E-4279-AD92-C4CAD358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08401" y="358129"/>
            <a:ext cx="10441158" cy="1370907"/>
          </a:xfrm>
        </p:spPr>
        <p:txBody>
          <a:bodyPr/>
          <a:lstStyle/>
          <a:p>
            <a:pPr algn="ctr"/>
            <a:r>
              <a:rPr lang="en-US" sz="7600" dirty="0"/>
              <a:t>Team building</a:t>
            </a:r>
            <a:endParaRPr lang="en-GB" sz="7600" dirty="0"/>
          </a:p>
        </p:txBody>
      </p:sp>
    </p:spTree>
    <p:extLst>
      <p:ext uri="{BB962C8B-B14F-4D97-AF65-F5344CB8AC3E}">
        <p14:creationId xmlns:p14="http://schemas.microsoft.com/office/powerpoint/2010/main" val="81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Part two: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21593" cy="34163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3200" dirty="0">
                <a:sym typeface="Wingdings" panose="05000000000000000000" pitchFamily="2" charset="2"/>
              </a:rPr>
              <a:t>Tuesday – Thursday: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Main activity days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Each group will do one activity each day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322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695822B-7767-4FAE-913C-3C36189877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5" y="577517"/>
            <a:ext cx="4373480" cy="5831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461C50-0E12-4728-824C-66C45B3943E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19877" y="801102"/>
            <a:ext cx="6408822" cy="48066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C72B85-9953-4375-9A2E-12F8CD1560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97977" y="2233446"/>
            <a:ext cx="4771858" cy="357889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BCE6671-3F2C-48AF-B998-C0AFDE423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2153" y="449178"/>
            <a:ext cx="4634282" cy="1338824"/>
          </a:xfrm>
        </p:spPr>
        <p:txBody>
          <a:bodyPr/>
          <a:lstStyle/>
          <a:p>
            <a:r>
              <a:rPr lang="en-US" sz="7600" dirty="0"/>
              <a:t>Climbing</a:t>
            </a:r>
            <a:endParaRPr lang="en-GB" sz="7600" dirty="0"/>
          </a:p>
        </p:txBody>
      </p:sp>
    </p:spTree>
    <p:extLst>
      <p:ext uri="{BB962C8B-B14F-4D97-AF65-F5344CB8AC3E}">
        <p14:creationId xmlns:p14="http://schemas.microsoft.com/office/powerpoint/2010/main" val="392247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AF5771C-8FB5-4AD8-91ED-57F3CB4327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50532" y="2212958"/>
            <a:ext cx="4699323" cy="3524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E31658-4864-422F-8A31-E1EFEF910D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51" y="1118590"/>
            <a:ext cx="5593348" cy="419501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9B6E0B-247B-43C8-9760-9736B2FE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300" y="449178"/>
            <a:ext cx="4031700" cy="1338824"/>
          </a:xfrm>
        </p:spPr>
        <p:txBody>
          <a:bodyPr/>
          <a:lstStyle/>
          <a:p>
            <a:r>
              <a:rPr lang="en-US" sz="7600" dirty="0"/>
              <a:t>Caving</a:t>
            </a:r>
            <a:endParaRPr lang="en-GB" sz="7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E2A65ED-2780-4C8C-8A7A-F965AF371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2" y="573851"/>
            <a:ext cx="4807284" cy="3605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97BF16-F950-48BF-98CC-F29DDC437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42" y="3291125"/>
            <a:ext cx="4562581" cy="342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D2C2-A1FA-43E9-9958-1F6B1D4FE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F165-E0A8-47E9-8848-25EBB10CB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sz="3400" dirty="0"/>
              <a:t>Literacy, Maths, Spelling and Reading each morning Mon-Thurs</a:t>
            </a:r>
          </a:p>
          <a:p>
            <a:pPr>
              <a:buFontTx/>
              <a:buChar char="-"/>
            </a:pPr>
            <a:r>
              <a:rPr lang="en-GB" sz="3400" dirty="0"/>
              <a:t>P.E. Mon pm</a:t>
            </a:r>
          </a:p>
          <a:p>
            <a:pPr>
              <a:buFontTx/>
              <a:buChar char="-"/>
            </a:pPr>
            <a:r>
              <a:rPr lang="en-GB" sz="3400" dirty="0"/>
              <a:t>Project Tues and Weds pm (Mrs Delaney in class 14)</a:t>
            </a:r>
          </a:p>
          <a:p>
            <a:pPr>
              <a:buFontTx/>
              <a:buChar char="-"/>
            </a:pPr>
            <a:r>
              <a:rPr lang="en-GB" sz="3400" dirty="0"/>
              <a:t>Music, PSHE and French Thurs pm (Mrs </a:t>
            </a:r>
            <a:r>
              <a:rPr lang="en-GB" sz="3400" dirty="0" err="1"/>
              <a:t>Leat</a:t>
            </a:r>
            <a:r>
              <a:rPr lang="en-GB" sz="3400" dirty="0"/>
              <a:t> and Mrs Harrop)</a:t>
            </a:r>
          </a:p>
          <a:p>
            <a:pPr>
              <a:buFontTx/>
              <a:buChar char="-"/>
            </a:pPr>
            <a:r>
              <a:rPr lang="en-GB" sz="3400" dirty="0"/>
              <a:t>“Foundation Subject Friday” – Science, Computing, RE, Art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59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7711FBC-B4AD-4C32-8F72-029022A1A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51" y="193100"/>
            <a:ext cx="5511390" cy="41335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71685A-1F12-4CB4-A1CD-B11AA64A76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483" y="46428"/>
            <a:ext cx="5511392" cy="4133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9EF29A-36A7-4351-9FC2-E70CCB8FF8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10" y="2798653"/>
            <a:ext cx="5511390" cy="41335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FD79B2-C26D-45CC-B935-97BDC105E9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4498" y="2798653"/>
            <a:ext cx="5120268" cy="38402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39B6E0B-247B-43C8-9760-9736B2FE6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1031" y="1427747"/>
            <a:ext cx="4572000" cy="1370907"/>
          </a:xfrm>
        </p:spPr>
        <p:txBody>
          <a:bodyPr/>
          <a:lstStyle/>
          <a:p>
            <a:pPr algn="ctr"/>
            <a:r>
              <a:rPr lang="en-US" sz="7600" dirty="0"/>
              <a:t>Body boarding</a:t>
            </a:r>
            <a:endParaRPr lang="en-GB" sz="7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311138-015A-43E1-8480-C704FDC906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664" y="3672949"/>
            <a:ext cx="4246734" cy="31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Part three: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21593" cy="34163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3200" dirty="0"/>
              <a:t>Friday:</a:t>
            </a:r>
          </a:p>
          <a:p>
            <a:pPr marL="0" indent="0">
              <a:spcAft>
                <a:spcPts val="600"/>
              </a:spcAft>
              <a:buNone/>
            </a:pPr>
            <a:endParaRPr lang="en-GB" sz="32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Final activity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3200" dirty="0">
                <a:sym typeface="Wingdings" panose="05000000000000000000" pitchFamily="2" charset="2"/>
              </a:rPr>
              <a:t>Coming home!</a:t>
            </a:r>
          </a:p>
        </p:txBody>
      </p:sp>
    </p:spTree>
    <p:extLst>
      <p:ext uri="{BB962C8B-B14F-4D97-AF65-F5344CB8AC3E}">
        <p14:creationId xmlns:p14="http://schemas.microsoft.com/office/powerpoint/2010/main" val="28786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4B057CA-FAC4-4327-BD74-650CF6916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64" y="-148150"/>
            <a:ext cx="51435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11D5C6-6386-46C2-96D6-C0D2168D1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73705"/>
            <a:ext cx="5839327" cy="4379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BB6AA7-60D5-4A22-8365-74AC28B60E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536" y="-148150"/>
            <a:ext cx="5470358" cy="41027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3BC649-5C94-4B7E-B302-67DF016DD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9632" y="28313"/>
            <a:ext cx="6128083" cy="1370907"/>
          </a:xfrm>
        </p:spPr>
        <p:txBody>
          <a:bodyPr/>
          <a:lstStyle/>
          <a:p>
            <a:pPr algn="ctr"/>
            <a:r>
              <a:rPr lang="en-US" sz="7600" dirty="0"/>
              <a:t>Beach day</a:t>
            </a:r>
            <a:endParaRPr lang="en-GB" sz="7600" dirty="0"/>
          </a:p>
        </p:txBody>
      </p:sp>
    </p:spTree>
    <p:extLst>
      <p:ext uri="{BB962C8B-B14F-4D97-AF65-F5344CB8AC3E}">
        <p14:creationId xmlns:p14="http://schemas.microsoft.com/office/powerpoint/2010/main" val="28961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327" y="2438717"/>
            <a:ext cx="7583943" cy="3416300"/>
          </a:xfrm>
        </p:spPr>
        <p:txBody>
          <a:bodyPr>
            <a:noAutofit/>
          </a:bodyPr>
          <a:lstStyle/>
          <a:p>
            <a:r>
              <a:rPr lang="en-GB" sz="2800" dirty="0"/>
              <a:t>Breakfast – cereal, juice, toast, sometimes bacon/sausage sandwich</a:t>
            </a:r>
          </a:p>
          <a:p>
            <a:r>
              <a:rPr lang="en-GB" sz="2800" dirty="0"/>
              <a:t>Packed lunch – choice of filling, crisps, fruit, snack</a:t>
            </a:r>
          </a:p>
          <a:p>
            <a:r>
              <a:rPr lang="en-GB" sz="2800" dirty="0"/>
              <a:t>Hot dinner – vegetarian and meat option </a:t>
            </a:r>
          </a:p>
          <a:p>
            <a:r>
              <a:rPr lang="en-GB" sz="2800" dirty="0"/>
              <a:t>Lots of carbohydrates – rice, pasta</a:t>
            </a:r>
          </a:p>
          <a:p>
            <a:r>
              <a:rPr lang="en-GB" sz="2800" dirty="0"/>
              <a:t>Duties in the dining room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58298F0-739A-4561-BAF0-A572F4372A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53096" y="399518"/>
            <a:ext cx="3416300" cy="2562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9BA2E-614B-4FC9-B83A-05F3A60EA7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329" y="2681820"/>
            <a:ext cx="2872789" cy="38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3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800" dirty="0"/>
              <a:t>Dormitories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26" y="2541356"/>
            <a:ext cx="10288363" cy="3416300"/>
          </a:xfrm>
        </p:spPr>
        <p:txBody>
          <a:bodyPr>
            <a:noAutofit/>
          </a:bodyPr>
          <a:lstStyle/>
          <a:p>
            <a:r>
              <a:rPr lang="en-GB" sz="3200" dirty="0"/>
              <a:t>Boys and girls in separate areas </a:t>
            </a:r>
          </a:p>
          <a:p>
            <a:r>
              <a:rPr lang="en-GB" sz="3200" dirty="0"/>
              <a:t>Dormitories vary from 4 – 9 people </a:t>
            </a:r>
          </a:p>
          <a:p>
            <a:r>
              <a:rPr lang="en-GB" sz="3200" dirty="0"/>
              <a:t>Children will have at least one person in their dormitory they would choose to be with</a:t>
            </a:r>
          </a:p>
          <a:p>
            <a:r>
              <a:rPr lang="en-GB" sz="3200" dirty="0"/>
              <a:t>Dormitory inspections will take place everyday</a:t>
            </a:r>
          </a:p>
          <a:p>
            <a:r>
              <a:rPr lang="en-GB" sz="3200" dirty="0"/>
              <a:t>Children will be expected to bring duvet covers and pillow covers</a:t>
            </a:r>
          </a:p>
        </p:txBody>
      </p:sp>
    </p:spTree>
    <p:extLst>
      <p:ext uri="{BB962C8B-B14F-4D97-AF65-F5344CB8AC3E}">
        <p14:creationId xmlns:p14="http://schemas.microsoft.com/office/powerpoint/2010/main" val="26613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Kit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No valuable items</a:t>
            </a:r>
          </a:p>
          <a:p>
            <a:r>
              <a:rPr lang="en-GB" sz="2800" dirty="0"/>
              <a:t>Two pairs of trainers/shoe – wet/dry</a:t>
            </a:r>
          </a:p>
          <a:p>
            <a:r>
              <a:rPr lang="en-GB" sz="2800" dirty="0"/>
              <a:t>Expect clothing to get very dirty</a:t>
            </a:r>
          </a:p>
          <a:p>
            <a:r>
              <a:rPr lang="en-GB" sz="2800" dirty="0"/>
              <a:t>Name labels</a:t>
            </a:r>
          </a:p>
          <a:p>
            <a:r>
              <a:rPr lang="en-GB" sz="2800" dirty="0"/>
              <a:t>Sun cream</a:t>
            </a:r>
          </a:p>
          <a:p>
            <a:r>
              <a:rPr lang="en-GB" sz="2800" dirty="0"/>
              <a:t>Water bottle</a:t>
            </a:r>
          </a:p>
        </p:txBody>
      </p:sp>
    </p:spTree>
    <p:extLst>
      <p:ext uri="{BB962C8B-B14F-4D97-AF65-F5344CB8AC3E}">
        <p14:creationId xmlns:p14="http://schemas.microsoft.com/office/powerpoint/2010/main" val="157051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F177E-8E8A-4E60-9D87-D3506B92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844479" cy="706964"/>
          </a:xfrm>
        </p:spPr>
        <p:txBody>
          <a:bodyPr/>
          <a:lstStyle/>
          <a:p>
            <a:r>
              <a:rPr lang="en-GB" sz="6800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5942A-0CCC-49F7-B9C2-3D9D1866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44479" cy="3416300"/>
          </a:xfrm>
        </p:spPr>
        <p:txBody>
          <a:bodyPr>
            <a:noAutofit/>
          </a:bodyPr>
          <a:lstStyle/>
          <a:p>
            <a:r>
              <a:rPr lang="en-GB" sz="2800" dirty="0"/>
              <a:t>Leave early on the Monday morning - 8am</a:t>
            </a:r>
          </a:p>
          <a:p>
            <a:r>
              <a:rPr lang="en-GB" sz="2800" dirty="0"/>
              <a:t>Stop at the services on the way there and back</a:t>
            </a:r>
          </a:p>
          <a:p>
            <a:r>
              <a:rPr lang="en-GB" sz="2800" dirty="0"/>
              <a:t>No electronic games or mobile phones on the residential</a:t>
            </a:r>
          </a:p>
          <a:p>
            <a:r>
              <a:rPr lang="en-GB" sz="2800" dirty="0"/>
              <a:t>School staff member in each group</a:t>
            </a:r>
          </a:p>
          <a:p>
            <a:r>
              <a:rPr lang="en-GB" sz="2800" dirty="0"/>
              <a:t>Behavioural expectations</a:t>
            </a:r>
          </a:p>
          <a:p>
            <a:r>
              <a:rPr lang="en-GB" sz="2800" dirty="0"/>
              <a:t>Return to school early evening</a:t>
            </a:r>
          </a:p>
        </p:txBody>
      </p:sp>
    </p:spTree>
    <p:extLst>
      <p:ext uri="{BB962C8B-B14F-4D97-AF65-F5344CB8AC3E}">
        <p14:creationId xmlns:p14="http://schemas.microsoft.com/office/powerpoint/2010/main" val="329397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5B2C08-C12F-48F3-B2E7-7F9BAAF261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13220" y="857250"/>
            <a:ext cx="5725486" cy="5143500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0BA7F8C-94DC-4B4C-B8BF-98DD3618F09A}"/>
              </a:ext>
            </a:extLst>
          </p:cNvPr>
          <p:cNvSpPr/>
          <p:nvPr/>
        </p:nvSpPr>
        <p:spPr>
          <a:xfrm>
            <a:off x="4538443" y="1208015"/>
            <a:ext cx="7493292" cy="4043493"/>
          </a:xfrm>
          <a:prstGeom prst="wedgeEllipseCallout">
            <a:avLst>
              <a:gd name="adj1" fmla="val -69084"/>
              <a:gd name="adj2" fmla="val -464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EE31BB-B651-4459-9F18-D9D1D2FF9AD3}"/>
              </a:ext>
            </a:extLst>
          </p:cNvPr>
          <p:cNvSpPr/>
          <p:nvPr/>
        </p:nvSpPr>
        <p:spPr>
          <a:xfrm>
            <a:off x="4974672" y="1669410"/>
            <a:ext cx="68176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I’m sure there 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Supposed to be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Some children with me</a:t>
            </a:r>
          </a:p>
        </p:txBody>
      </p:sp>
    </p:spTree>
    <p:extLst>
      <p:ext uri="{BB962C8B-B14F-4D97-AF65-F5344CB8AC3E}">
        <p14:creationId xmlns:p14="http://schemas.microsoft.com/office/powerpoint/2010/main" val="151850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45B8-AB71-4BFE-A44F-42369B94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6 topics throughout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F1480-2908-4C20-8CE4-5BEB4C293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Autumn 1 – Dynamic Dynasties (China and Shang Dynasty)</a:t>
            </a:r>
          </a:p>
          <a:p>
            <a:pPr marL="0" indent="0">
              <a:buNone/>
            </a:pPr>
            <a:r>
              <a:rPr lang="en-GB" sz="3000" dirty="0"/>
              <a:t>Autumn 2 – Blood Heart (Circulatory system) </a:t>
            </a:r>
          </a:p>
          <a:p>
            <a:pPr marL="0" indent="0">
              <a:buNone/>
            </a:pPr>
            <a:r>
              <a:rPr lang="en-GB" sz="3000" dirty="0"/>
              <a:t>Spring 1/2 – Britain at War (World War 1 and 2)</a:t>
            </a:r>
          </a:p>
          <a:p>
            <a:pPr marL="0" indent="0">
              <a:buNone/>
            </a:pPr>
            <a:r>
              <a:rPr lang="en-GB" sz="3000" dirty="0"/>
              <a:t>Summer 1 – Darwin’s Delights (Evolution and Inheritance)</a:t>
            </a:r>
          </a:p>
          <a:p>
            <a:pPr marL="0" indent="0">
              <a:buNone/>
            </a:pPr>
            <a:r>
              <a:rPr lang="en-GB" sz="3000" dirty="0"/>
              <a:t>Summer 2 – I.D. (Identify and Transition to secondary)</a:t>
            </a:r>
          </a:p>
        </p:txBody>
      </p:sp>
    </p:spTree>
    <p:extLst>
      <p:ext uri="{BB962C8B-B14F-4D97-AF65-F5344CB8AC3E}">
        <p14:creationId xmlns:p14="http://schemas.microsoft.com/office/powerpoint/2010/main" val="32723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5AB4A-01A5-44AE-9323-7755A8F7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641F6-1605-AE6D-44CC-33018A29A5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2" y="-1419"/>
            <a:ext cx="10142713" cy="685941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1ABFDE8-709E-9F1D-FD1C-2EAF254A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7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5358E-0C7B-41E1-A2DC-66923F8E4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11" y="668289"/>
            <a:ext cx="3420615" cy="1013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B5AB4A-01A5-44AE-9323-7755A8F75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2F13A1-82AB-2AEF-3B3F-17B799A8ED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68" y="-52470"/>
            <a:ext cx="9789998" cy="69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64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ED2D-31E1-417F-B5D5-495CD78E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6F5A-A5C7-4E92-9F30-EE1BFC2ED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600" dirty="0"/>
              <a:t>Given out on Friday, due in Wednesday</a:t>
            </a:r>
          </a:p>
          <a:p>
            <a:pPr>
              <a:buFontTx/>
              <a:buChar char="-"/>
            </a:pPr>
            <a:r>
              <a:rPr lang="en-GB" sz="2600" dirty="0"/>
              <a:t>Topic menu – selection of activities to choose from</a:t>
            </a:r>
          </a:p>
          <a:p>
            <a:pPr>
              <a:buFontTx/>
              <a:buChar char="-"/>
            </a:pPr>
            <a:r>
              <a:rPr lang="en-GB" sz="2600" dirty="0"/>
              <a:t>Maths homework</a:t>
            </a:r>
          </a:p>
          <a:p>
            <a:pPr>
              <a:buFontTx/>
              <a:buChar char="-"/>
            </a:pPr>
            <a:r>
              <a:rPr lang="en-GB" sz="2600" dirty="0"/>
              <a:t>Submitted on TEAMS</a:t>
            </a:r>
          </a:p>
          <a:p>
            <a:pPr>
              <a:buFontTx/>
              <a:buChar char="-"/>
            </a:pPr>
            <a:r>
              <a:rPr lang="en-GB" sz="2600" dirty="0" err="1"/>
              <a:t>SPaG</a:t>
            </a:r>
            <a:r>
              <a:rPr lang="en-GB" sz="2600" dirty="0"/>
              <a:t> quiz after Christmas (until SATs)</a:t>
            </a:r>
          </a:p>
        </p:txBody>
      </p:sp>
    </p:spTree>
    <p:extLst>
      <p:ext uri="{BB962C8B-B14F-4D97-AF65-F5344CB8AC3E}">
        <p14:creationId xmlns:p14="http://schemas.microsoft.com/office/powerpoint/2010/main" val="3707092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ED2D-31E1-417F-B5D5-495CD78E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6F5A-A5C7-4E92-9F30-EE1BFC2E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721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600" dirty="0"/>
              <a:t>“Disco door”</a:t>
            </a:r>
          </a:p>
          <a:p>
            <a:pPr>
              <a:buFontTx/>
              <a:buChar char="-"/>
            </a:pPr>
            <a:r>
              <a:rPr lang="en-GB" sz="2600" dirty="0"/>
              <a:t>Prefect duties</a:t>
            </a:r>
          </a:p>
          <a:p>
            <a:pPr>
              <a:buFontTx/>
              <a:buChar char="-"/>
            </a:pPr>
            <a:r>
              <a:rPr lang="en-GB" sz="2600" dirty="0"/>
              <a:t>Mobile phones</a:t>
            </a:r>
          </a:p>
          <a:p>
            <a:pPr>
              <a:buFontTx/>
              <a:buChar char="-"/>
            </a:pPr>
            <a:r>
              <a:rPr lang="en-GB" sz="2600" dirty="0" err="1"/>
              <a:t>Kilvrough</a:t>
            </a:r>
            <a:endParaRPr lang="en-GB" sz="2600" dirty="0"/>
          </a:p>
          <a:p>
            <a:pPr>
              <a:buFontTx/>
              <a:buChar char="-"/>
            </a:pPr>
            <a:r>
              <a:rPr lang="en-GB" sz="2600" dirty="0"/>
              <a:t>SATs</a:t>
            </a:r>
          </a:p>
          <a:p>
            <a:pPr>
              <a:buFontTx/>
              <a:buChar char="-"/>
            </a:pPr>
            <a:r>
              <a:rPr lang="en-GB" sz="2600" dirty="0"/>
              <a:t>Enterprise project</a:t>
            </a:r>
          </a:p>
          <a:p>
            <a:pPr>
              <a:buFontTx/>
              <a:buChar char="-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33341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ED2D-31E1-417F-B5D5-495CD78E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C6F5A-A5C7-4E92-9F30-EE1BFC2ED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7217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600" dirty="0"/>
              <a:t>Monday 9</a:t>
            </a:r>
            <a:r>
              <a:rPr lang="en-GB" sz="2600" baseline="30000" dirty="0"/>
              <a:t>th</a:t>
            </a:r>
            <a:r>
              <a:rPr lang="en-GB" sz="2600" dirty="0"/>
              <a:t> May – Thursday 12</a:t>
            </a:r>
            <a:r>
              <a:rPr lang="en-GB" sz="2600" baseline="30000" dirty="0"/>
              <a:t>th</a:t>
            </a:r>
            <a:r>
              <a:rPr lang="en-GB" sz="2600" dirty="0"/>
              <a:t> May 2023</a:t>
            </a:r>
          </a:p>
          <a:p>
            <a:pPr>
              <a:buFontTx/>
              <a:buChar char="-"/>
            </a:pPr>
            <a:r>
              <a:rPr lang="en-GB" sz="2600" dirty="0"/>
              <a:t>Monday – </a:t>
            </a:r>
            <a:r>
              <a:rPr lang="en-GB" sz="2600" dirty="0" err="1"/>
              <a:t>SPaG</a:t>
            </a:r>
            <a:r>
              <a:rPr lang="en-GB" sz="2600" dirty="0"/>
              <a:t> Paper 1 and 2</a:t>
            </a:r>
          </a:p>
          <a:p>
            <a:pPr>
              <a:buFontTx/>
              <a:buChar char="-"/>
            </a:pPr>
            <a:r>
              <a:rPr lang="en-GB" sz="2600" dirty="0"/>
              <a:t>Tuesday – Reading</a:t>
            </a:r>
          </a:p>
          <a:p>
            <a:pPr>
              <a:buFontTx/>
              <a:buChar char="-"/>
            </a:pPr>
            <a:r>
              <a:rPr lang="en-GB" sz="2600" dirty="0"/>
              <a:t>Wednesday – Maths Paper 1 and 2</a:t>
            </a:r>
          </a:p>
          <a:p>
            <a:pPr>
              <a:buFontTx/>
              <a:buChar char="-"/>
            </a:pPr>
            <a:r>
              <a:rPr lang="en-GB" sz="2600" dirty="0"/>
              <a:t>Thursday – Maths Paper 3</a:t>
            </a:r>
          </a:p>
          <a:p>
            <a:pPr>
              <a:buFontTx/>
              <a:buChar char="-"/>
            </a:pPr>
            <a:endParaRPr lang="en-GB" sz="2600" dirty="0"/>
          </a:p>
          <a:p>
            <a:pPr>
              <a:buFontTx/>
              <a:buChar char="-"/>
            </a:pPr>
            <a:r>
              <a:rPr lang="en-GB" sz="2600" dirty="0"/>
              <a:t>SATs breakfast</a:t>
            </a:r>
          </a:p>
          <a:p>
            <a:pPr>
              <a:buFontTx/>
              <a:buChar char="-"/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49524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52D0-77F4-4374-8F84-603B7AA5E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CD75B-7816-4109-8214-1420212BA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328" y="2720823"/>
            <a:ext cx="11029615" cy="3678303"/>
          </a:xfrm>
        </p:spPr>
        <p:txBody>
          <a:bodyPr/>
          <a:lstStyle/>
          <a:p>
            <a:pPr marL="0" indent="0">
              <a:buNone/>
            </a:pPr>
            <a:endParaRPr lang="en-GB" sz="3200" dirty="0"/>
          </a:p>
          <a:p>
            <a:endParaRPr lang="en-GB" dirty="0"/>
          </a:p>
        </p:txBody>
      </p:sp>
      <p:pic>
        <p:nvPicPr>
          <p:cNvPr id="1026" name="Picture 2" descr="question mark | 3d human with a red question mark | Damián Navas | Flickr">
            <a:extLst>
              <a:ext uri="{FF2B5EF4-FFF2-40B4-BE49-F238E27FC236}">
                <a16:creationId xmlns:a16="http://schemas.microsoft.com/office/drawing/2014/main" id="{4640A6EE-4FA3-4E6A-BC01-49AA19720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136" y="244532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90353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">
  <a:themeElements>
    <a:clrScheme name="St Nic's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F00AA"/>
      </a:accent1>
      <a:accent2>
        <a:srgbClr val="FFC000"/>
      </a:accent2>
      <a:accent3>
        <a:srgbClr val="1B1B1B"/>
      </a:accent3>
      <a:accent4>
        <a:srgbClr val="DADADA"/>
      </a:accent4>
      <a:accent5>
        <a:srgbClr val="0D6D95"/>
      </a:accent5>
      <a:accent6>
        <a:srgbClr val="B94A48"/>
      </a:accent6>
      <a:hlink>
        <a:srgbClr val="41028A"/>
      </a:hlink>
      <a:folHlink>
        <a:srgbClr val="DADADA"/>
      </a:folHlink>
    </a:clrScheme>
    <a:fontScheme name="St Nic's">
      <a:majorFont>
        <a:latin typeface="Oxygen"/>
        <a:ea typeface=""/>
        <a:cs typeface=""/>
      </a:majorFont>
      <a:minorFont>
        <a:latin typeface="Oxygen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030854-c476-4428-b9c2-c08e462d3bdc" xsi:nil="true"/>
    <lcf76f155ced4ddcb4097134ff3c332f xmlns="31ac8132-9e7d-4e4b-a328-ff1c1ec061a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5B77E56CC0664AA62E9C09B3A45AEA" ma:contentTypeVersion="14" ma:contentTypeDescription="Create a new document." ma:contentTypeScope="" ma:versionID="b76900fa967bc8c04a3a86eb02ff15b8">
  <xsd:schema xmlns:xsd="http://www.w3.org/2001/XMLSchema" xmlns:xs="http://www.w3.org/2001/XMLSchema" xmlns:p="http://schemas.microsoft.com/office/2006/metadata/properties" xmlns:ns2="31ac8132-9e7d-4e4b-a328-ff1c1ec061a2" xmlns:ns3="cb030854-c476-4428-b9c2-c08e462d3bdc" targetNamespace="http://schemas.microsoft.com/office/2006/metadata/properties" ma:root="true" ma:fieldsID="7afe15783bcd3fc81fabf9291d69417b" ns2:_="" ns3:_="">
    <xsd:import namespace="31ac8132-9e7d-4e4b-a328-ff1c1ec061a2"/>
    <xsd:import namespace="cb030854-c476-4428-b9c2-c08e462d3b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8132-9e7d-4e4b-a328-ff1c1ec061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56bbb00-e5d3-4c91-a884-2fb9804179b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30854-c476-4428-b9c2-c08e462d3bd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6c89e50-2099-4ef5-8f53-b948bd0e350c}" ma:internalName="TaxCatchAll" ma:showField="CatchAllData" ma:web="cb030854-c476-4428-b9c2-c08e462d3b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63C32F-F610-4754-8A2B-9A74E9EF59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02D61D-BD2B-4E5D-9C60-32BB78A4B4E8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31ac8132-9e7d-4e4b-a328-ff1c1ec061a2"/>
    <ds:schemaRef ds:uri="cb030854-c476-4428-b9c2-c08e462d3bdc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014C25-68C4-435C-AB28-3D72E61908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8132-9e7d-4e4b-a328-ff1c1ec061a2"/>
    <ds:schemaRef ds:uri="cb030854-c476-4428-b9c2-c08e462d3b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4127</TotalTime>
  <Words>693</Words>
  <Application>Microsoft Office PowerPoint</Application>
  <PresentationFormat>Widescreen</PresentationFormat>
  <Paragraphs>114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Century Gothic</vt:lpstr>
      <vt:lpstr>Oxygen</vt:lpstr>
      <vt:lpstr>Wingdings</vt:lpstr>
      <vt:lpstr>Wingdings 2</vt:lpstr>
      <vt:lpstr>Wingdings 3</vt:lpstr>
      <vt:lpstr>Dividend</vt:lpstr>
      <vt:lpstr>Ion Boardroom</vt:lpstr>
      <vt:lpstr>Welcome to Year 6!  Please feel free to look through this term’s knowledge mat while wait for everyone to arrive.  Mrs wilcox and Mrs Logan </vt:lpstr>
      <vt:lpstr>Timetable</vt:lpstr>
      <vt:lpstr>Year 6 topics throughout the year</vt:lpstr>
      <vt:lpstr>PowerPoint Presentation</vt:lpstr>
      <vt:lpstr>PowerPoint Presentation</vt:lpstr>
      <vt:lpstr>Homework</vt:lpstr>
      <vt:lpstr>Year 6</vt:lpstr>
      <vt:lpstr>SATs</vt:lpstr>
      <vt:lpstr>Any questions? </vt:lpstr>
      <vt:lpstr>Kilvrough Manor</vt:lpstr>
      <vt:lpstr>Aims</vt:lpstr>
      <vt:lpstr>PowerPoint Presentation</vt:lpstr>
      <vt:lpstr>Part one:</vt:lpstr>
      <vt:lpstr>Arrival- Where is Kilvrough Manor?</vt:lpstr>
      <vt:lpstr>PowerPoint Presentation</vt:lpstr>
      <vt:lpstr>Team building</vt:lpstr>
      <vt:lpstr>Part two:</vt:lpstr>
      <vt:lpstr>Climbing</vt:lpstr>
      <vt:lpstr>Caving</vt:lpstr>
      <vt:lpstr>Body boarding</vt:lpstr>
      <vt:lpstr>Part three:</vt:lpstr>
      <vt:lpstr>Beach day</vt:lpstr>
      <vt:lpstr>Food</vt:lpstr>
      <vt:lpstr>Dormitories</vt:lpstr>
      <vt:lpstr>Kit list</vt:lpstr>
      <vt:lpstr>Other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Vision, Mission, and Values</dc:title>
  <dc:creator>Katrina Hancock</dc:creator>
  <cp:lastModifiedBy>Mrs Wilcox</cp:lastModifiedBy>
  <cp:revision>29</cp:revision>
  <cp:lastPrinted>2022-02-01T13:42:30Z</cp:lastPrinted>
  <dcterms:created xsi:type="dcterms:W3CDTF">2022-01-13T13:55:09Z</dcterms:created>
  <dcterms:modified xsi:type="dcterms:W3CDTF">2023-09-17T18:08:52Z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0x010100FE5B77E56CC0664AA62E9C09B3A45AEA</vt:lpwstr>
  </property>
  <property fmtid="{D5CDD505-2E9C-101B-9397-08002B2CF9AE}" pid="3" name="Order">
    <vt:r8>3699400</vt:r8>
  </property>
  <property fmtid="{D5CDD505-2E9C-101B-9397-08002B2CF9AE}" pid="4" name="MediaServiceImageTags">
    <vt:lpwstr/>
  </property>
</Properties>
</file>